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Baloo Da 2 Bold" panose="020B0600000101010101" charset="0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Noto Sans CJK KR Bold" panose="020B0600000101010101" charset="-127"/>
      <p:bold r:id="rId27"/>
    </p:embeddedFont>
    <p:embeddedFont>
      <p:font typeface="Cafe24 Ssurround" panose="020B0600000101010101" charset="-127"/>
      <p:bold r:id="rId28"/>
    </p:embeddedFont>
    <p:embeddedFont>
      <p:font typeface="Pretendard Regular" panose="020B0600000101010101" charset="-127"/>
      <p:regular r:id="rId29"/>
    </p:embeddedFont>
    <p:embeddedFont>
      <p:font typeface="Cafe24 Ssurround air" panose="020B0600000101010101" charset="-127"/>
      <p:regular r:id="rId30"/>
    </p:embeddedFont>
    <p:embeddedFont>
      <p:font typeface="Noto Sans CJK KR Regular" panose="020B0600000101010101" charset="-127"/>
      <p:regular r:id="rId31"/>
    </p:embeddedFont>
    <p:embeddedFont>
      <p:font typeface="Pretendard SemiBold" panose="020B0600000101010101" charset="-127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80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87A1E-ACCE-47B4-9037-76FAACA2EB7F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29E2F-C917-4982-931E-3E0415E21F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796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29E2F-C917-4982-931E-3E0415E21F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0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511300"/>
            <a:ext cx="15240000" cy="792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200" y="0"/>
            <a:ext cx="5715000" cy="640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80700" y="1587500"/>
            <a:ext cx="3416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>
                <a:solidFill>
                  <a:srgbClr val="2A2A2A"/>
                </a:solidFill>
                <a:ea typeface="Cafe24 Ssurround"/>
              </a:rPr>
              <a:t>아이를</a:t>
            </a:r>
            <a:r>
              <a:rPr lang="en-US" sz="38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800" b="0" i="0" u="none" strike="noStrike">
                <a:solidFill>
                  <a:srgbClr val="2A2A2A"/>
                </a:solidFill>
                <a:ea typeface="Cafe24 Ssurround"/>
              </a:rPr>
              <a:t>위한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05900" y="3530600"/>
            <a:ext cx="3416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>
                <a:solidFill>
                  <a:srgbClr val="2A2A2A"/>
                </a:solidFill>
                <a:ea typeface="Cafe24 Ssurround"/>
              </a:rPr>
              <a:t>단어</a:t>
            </a:r>
            <a:r>
              <a:rPr lang="en-US" sz="38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800" b="0" i="0" u="none" strike="noStrike">
                <a:solidFill>
                  <a:srgbClr val="2A2A2A"/>
                </a:solidFill>
                <a:ea typeface="Cafe24 Ssurround"/>
              </a:rPr>
              <a:t>학습</a:t>
            </a:r>
            <a:r>
              <a:rPr lang="en-US" sz="38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800" b="0" i="0" u="none" strike="noStrike">
                <a:solidFill>
                  <a:srgbClr val="2A2A2A"/>
                </a:solidFill>
                <a:ea typeface="Cafe24 Ssurround"/>
              </a:rPr>
              <a:t>앱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1092200"/>
            <a:ext cx="5435600" cy="1117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58900" y="1231900"/>
            <a:ext cx="5041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0" i="0" u="none" strike="noStrike" spc="200">
                <a:solidFill>
                  <a:srgbClr val="2A2A2A"/>
                </a:solidFill>
                <a:ea typeface="Cafe24 Ssurround"/>
              </a:rPr>
              <a:t>팀</a:t>
            </a:r>
            <a:r>
              <a:rPr lang="en-US" sz="4500" b="0" i="0" u="none" strike="noStrike" spc="2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500" b="0" i="0" u="none" strike="noStrike" spc="200">
                <a:solidFill>
                  <a:srgbClr val="2A2A2A"/>
                </a:solidFill>
                <a:ea typeface="Cafe24 Ssurround"/>
              </a:rPr>
              <a:t>고밸류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30500" y="3378200"/>
            <a:ext cx="6794500" cy="462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en-US" sz="15000" b="0" i="0" u="none" strike="noStrike" spc="600">
                <a:solidFill>
                  <a:srgbClr val="2A2A2A"/>
                </a:solidFill>
                <a:latin typeface="Cafe24 Ssurround"/>
              </a:rPr>
              <a:t>Hello,</a:t>
            </a:r>
          </a:p>
          <a:p>
            <a:pPr lvl="0" algn="l">
              <a:lnSpc>
                <a:spcPct val="85490"/>
              </a:lnSpc>
            </a:pPr>
            <a:r>
              <a:rPr lang="en-US" sz="15000" b="0" i="0" u="none" strike="noStrike" spc="600">
                <a:solidFill>
                  <a:srgbClr val="2A2A2A"/>
                </a:solidFill>
                <a:latin typeface="Cafe24 Ssurround"/>
              </a:rPr>
              <a:t>Word!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6600" y="8763000"/>
            <a:ext cx="5816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100">
                <a:solidFill>
                  <a:srgbClr val="2A2A2A"/>
                </a:solidFill>
                <a:latin typeface="Baloo Da 2 Bold"/>
              </a:rPr>
              <a:t># FOR EDUCATION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83000" y="1727200"/>
            <a:ext cx="330200" cy="265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300" b="0" i="0" u="none" strike="noStrike" dirty="0" smtClean="0">
                <a:solidFill>
                  <a:srgbClr val="2A2A2A"/>
                </a:solidFill>
                <a:latin typeface="Baloo Da 2 Bold"/>
              </a:rPr>
              <a:t>PRO</a:t>
            </a:r>
          </a:p>
          <a:p>
            <a:pPr lvl="0" algn="ctr">
              <a:lnSpc>
                <a:spcPct val="107899"/>
              </a:lnSpc>
            </a:pPr>
            <a:r>
              <a:rPr lang="en-US" sz="2300" b="0" i="0" u="none" strike="noStrike" dirty="0" smtClean="0">
                <a:solidFill>
                  <a:srgbClr val="2A2A2A"/>
                </a:solidFill>
                <a:latin typeface="Baloo Da 2 Bold"/>
              </a:rPr>
              <a:t>J</a:t>
            </a:r>
          </a:p>
          <a:p>
            <a:pPr lvl="0" algn="ctr">
              <a:lnSpc>
                <a:spcPct val="107899"/>
              </a:lnSpc>
            </a:pPr>
            <a:r>
              <a:rPr lang="en-US" sz="2300" b="0" i="0" u="none" strike="noStrike" dirty="0" smtClean="0">
                <a:solidFill>
                  <a:srgbClr val="2A2A2A"/>
                </a:solidFill>
                <a:latin typeface="Baloo Da 2 Bold"/>
              </a:rPr>
              <a:t>E</a:t>
            </a:r>
          </a:p>
          <a:p>
            <a:pPr lvl="0" algn="ctr">
              <a:lnSpc>
                <a:spcPct val="107899"/>
              </a:lnSpc>
            </a:pPr>
            <a:r>
              <a:rPr lang="en-US" sz="2300" b="0" i="0" u="none" strike="noStrike" dirty="0" smtClean="0">
                <a:solidFill>
                  <a:srgbClr val="2A2A2A"/>
                </a:solidFill>
                <a:latin typeface="Baloo Da 2 Bold"/>
              </a:rPr>
              <a:t>C</a:t>
            </a:r>
          </a:p>
          <a:p>
            <a:pPr lvl="0" algn="ctr">
              <a:lnSpc>
                <a:spcPct val="107899"/>
              </a:lnSpc>
            </a:pPr>
            <a:r>
              <a:rPr lang="en-US" sz="2300" b="0" i="0" u="none" strike="noStrike" dirty="0" smtClean="0">
                <a:solidFill>
                  <a:srgbClr val="2A2A2A"/>
                </a:solidFill>
                <a:latin typeface="Baloo Da 2 Bold"/>
              </a:rPr>
              <a:t>T</a:t>
            </a:r>
            <a:endParaRPr lang="en-US" sz="2300" b="0" i="0" u="none" strike="noStrike" dirty="0">
              <a:solidFill>
                <a:srgbClr val="2A2A2A"/>
              </a:solidFill>
              <a:latin typeface="Baloo Da 2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5900" y="4051300"/>
            <a:ext cx="1041400" cy="109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7800" y="5384800"/>
            <a:ext cx="3670300" cy="3606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006600" y="2197100"/>
            <a:ext cx="6451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100">
                <a:solidFill>
                  <a:srgbClr val="2A2A2A"/>
                </a:solidFill>
                <a:latin typeface="Cafe24 Ssurround"/>
              </a:rPr>
              <a:t> </a:t>
            </a:r>
            <a:r>
              <a:rPr lang="ko-KR" sz="2300" b="0" i="0" u="none" strike="noStrike" spc="100">
                <a:solidFill>
                  <a:srgbClr val="2A2A2A"/>
                </a:solidFill>
                <a:ea typeface="Cafe24 Ssurround"/>
              </a:rPr>
              <a:t>강세현</a:t>
            </a:r>
            <a:r>
              <a:rPr lang="en-US" sz="2300" b="0" i="0" u="none" strike="noStrike" spc="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2300" b="0" i="0" u="none" strike="noStrike" spc="100">
                <a:solidFill>
                  <a:srgbClr val="2A2A2A"/>
                </a:solidFill>
                <a:ea typeface="Cafe24 Ssurround"/>
              </a:rPr>
              <a:t>김진우</a:t>
            </a:r>
            <a:r>
              <a:rPr lang="en-US" sz="2300" b="0" i="0" u="none" strike="noStrike" spc="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2300" b="0" i="0" u="none" strike="noStrike" spc="100">
                <a:solidFill>
                  <a:srgbClr val="2A2A2A"/>
                </a:solidFill>
                <a:ea typeface="Cafe24 Ssurround"/>
              </a:rPr>
              <a:t>박용빈</a:t>
            </a:r>
            <a:r>
              <a:rPr lang="en-US" sz="2300" b="0" i="0" u="none" strike="noStrike" spc="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2300" b="0" i="0" u="none" strike="noStrike" spc="100">
                <a:solidFill>
                  <a:srgbClr val="2A2A2A"/>
                </a:solidFill>
                <a:ea typeface="Cafe24 Ssurround"/>
              </a:rPr>
              <a:t>박준영</a:t>
            </a:r>
            <a:r>
              <a:rPr lang="en-US" sz="2300" b="0" i="0" u="none" strike="noStrike" spc="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2300" b="0" i="0" u="none" strike="noStrike" spc="100">
                <a:solidFill>
                  <a:srgbClr val="2A2A2A"/>
                </a:solidFill>
                <a:ea typeface="Cafe24 Ssurround"/>
              </a:rPr>
              <a:t>전성권</a:t>
            </a:r>
            <a:r>
              <a:rPr lang="en-US" sz="2300" b="0" i="0" u="none" strike="noStrike" spc="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2300" b="0" i="0" u="none" strike="noStrike" spc="100">
                <a:solidFill>
                  <a:srgbClr val="2A2A2A"/>
                </a:solidFill>
                <a:ea typeface="Cafe24 Ssurround"/>
              </a:rPr>
              <a:t>조성빈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2336800"/>
            <a:ext cx="2768600" cy="166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4165600"/>
            <a:ext cx="2768600" cy="161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0" y="5943600"/>
            <a:ext cx="2768600" cy="166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0" y="7772400"/>
            <a:ext cx="2768600" cy="166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400" y="7759700"/>
            <a:ext cx="3213100" cy="166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2400" y="5956300"/>
            <a:ext cx="3200400" cy="166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2400" y="4140200"/>
            <a:ext cx="3213100" cy="166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0" y="2336800"/>
            <a:ext cx="3200400" cy="1663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487900" y="787400"/>
            <a:ext cx="2794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300" b="0" i="0" u="none" strike="noStrike">
                <a:solidFill>
                  <a:srgbClr val="2A2A2A"/>
                </a:solidFill>
                <a:latin typeface="Baloo Da 2 Bold"/>
              </a:rPr>
              <a:t>PLAYGAME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9000" y="520700"/>
            <a:ext cx="67945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게임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디자인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26700" y="2794000"/>
            <a:ext cx="4279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단어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카드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게임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26700" y="4610100"/>
            <a:ext cx="4279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단어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말하기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게임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26700" y="6413500"/>
            <a:ext cx="4965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그림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짝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맞추기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게임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26700" y="8229600"/>
            <a:ext cx="4965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동화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완성하기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게임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487900" y="952500"/>
            <a:ext cx="2794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300" b="0" i="0" u="none" strike="noStrike">
                <a:solidFill>
                  <a:srgbClr val="2A2A2A"/>
                </a:solidFill>
                <a:latin typeface="Baloo Da 2 Bold"/>
              </a:rPr>
              <a:t>PLAY APP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95600" y="4216400"/>
            <a:ext cx="125095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라이브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시연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447800" y="5384800"/>
          <a:ext cx="5232400" cy="3695700"/>
        </p:xfrm>
        <a:graphic>
          <a:graphicData uri="http://schemas.openxmlformats.org/drawingml/2006/table">
            <a:tbl>
              <a:tblPr/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2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분류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공룡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기린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나비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6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다람쥐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A2A2A"/>
                          </a:solidFill>
                          <a:latin typeface="Cafe24 Ssurround"/>
                        </a:rPr>
                        <a:t>18</a:t>
                      </a:r>
                      <a:endParaRPr lang="en-US" sz="1100"/>
                    </a:p>
                  </a:txBody>
                  <a:tcPr marL="19050" marR="19050" marT="19050" marB="19050" anchor="ctr">
                    <a:lnL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0.09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0.24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0.31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0.1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A2A2A"/>
                          </a:solidFill>
                          <a:latin typeface="Cafe24 Ssurround"/>
                        </a:rPr>
                        <a:t>19</a:t>
                      </a:r>
                      <a:endParaRPr lang="en-US" sz="1100"/>
                    </a:p>
                  </a:txBody>
                  <a:tcPr marL="19050" marR="19050" marT="19050" marB="19050" anchor="ctr">
                    <a:lnL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0.13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0.17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0.27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0.01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A2A2A"/>
                          </a:solidFill>
                          <a:latin typeface="Cafe24 Ssurround"/>
                        </a:rPr>
                        <a:t>|</a:t>
                      </a:r>
                      <a:endParaRPr lang="en-US" sz="1100"/>
                    </a:p>
                  </a:txBody>
                  <a:tcPr marL="19050" marR="19050" marT="19050" marB="19050" anchor="ctr">
                    <a:lnL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B6"/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|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>
                          <a:solidFill>
                            <a:srgbClr val="2A2A2A"/>
                          </a:solidFill>
                          <a:latin typeface="Cafe24 Ssurround"/>
                        </a:rPr>
                        <a:t>36</a:t>
                      </a:r>
                      <a:endParaRPr lang="en-US" sz="1100"/>
                    </a:p>
                  </a:txBody>
                  <a:tcPr marL="19050" marR="19050" marT="19050" marB="19050" anchor="ctr">
                    <a:lnL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0.84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0.95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0.97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600" b="0" i="0" u="none" strike="noStrike" spc="-100">
                          <a:solidFill>
                            <a:srgbClr val="2C2C2C"/>
                          </a:solidFill>
                          <a:latin typeface="Cafe24 Ssurround"/>
                        </a:rPr>
                        <a:t>0.84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381500"/>
            <a:ext cx="1270000" cy="133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400" y="5384800"/>
            <a:ext cx="46101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487900" y="685800"/>
            <a:ext cx="279400" cy="283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000" b="0" i="0" u="none" strike="noStrike" dirty="0" smtClean="0">
                <a:solidFill>
                  <a:srgbClr val="2A2A2A"/>
                </a:solidFill>
                <a:latin typeface="Baloo Da 2 Bold"/>
              </a:rPr>
              <a:t>T</a:t>
            </a:r>
          </a:p>
          <a:p>
            <a:pPr lvl="0" algn="ctr">
              <a:lnSpc>
                <a:spcPct val="91300"/>
              </a:lnSpc>
            </a:pPr>
            <a:r>
              <a:rPr lang="en-US" sz="2000" b="0" i="0" u="none" strike="noStrike" dirty="0" smtClean="0">
                <a:solidFill>
                  <a:srgbClr val="2A2A2A"/>
                </a:solidFill>
                <a:latin typeface="Baloo Da 2 Bold"/>
              </a:rPr>
              <a:t>ECHNOLOGY</a:t>
            </a:r>
            <a:endParaRPr lang="en-US" sz="2000" b="0" i="0" u="none" strike="noStrike" dirty="0">
              <a:solidFill>
                <a:srgbClr val="2A2A2A"/>
              </a:solidFill>
              <a:latin typeface="Baloo Da 2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1400" y="596900"/>
            <a:ext cx="125095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적용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기술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8500" y="3048000"/>
            <a:ext cx="11112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- 16 ~ 30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개월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사이의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아이가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구사할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있는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단어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추출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-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아이가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단어를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맞춘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횟수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기반으로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게임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내의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단어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등장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확률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Cafe24 Ssurround"/>
              </a:rPr>
              <a:t>조정</a:t>
            </a:r>
            <a:r>
              <a:rPr lang="en-US" sz="3000" b="0" i="0" u="none" strike="noStrike">
                <a:solidFill>
                  <a:srgbClr val="000000"/>
                </a:solidFill>
                <a:latin typeface="Cafe24 Ssurround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40900" y="9410700"/>
            <a:ext cx="7734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600" b="1" i="0" u="none" strike="noStrike">
                <a:solidFill>
                  <a:srgbClr val="000000"/>
                </a:solidFill>
                <a:latin typeface="Noto Sans CJK KR Regular"/>
              </a:rPr>
              <a:t> ※ </a:t>
            </a:r>
            <a:r>
              <a:rPr lang="ko-KR" sz="1600" b="1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16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600" b="1" i="0" u="none" strike="noStrike">
                <a:solidFill>
                  <a:srgbClr val="000000"/>
                </a:solidFill>
                <a:ea typeface="Noto Sans CJK KR Regular"/>
              </a:rPr>
              <a:t>참고</a:t>
            </a:r>
            <a:r>
              <a:rPr lang="en-US" sz="1600" b="1" i="0" u="none" strike="noStrike">
                <a:solidFill>
                  <a:srgbClr val="000000"/>
                </a:solidFill>
                <a:latin typeface="Noto Sans CJK KR Regular"/>
              </a:rPr>
              <a:t> : https://wordbank.stanford.edu/data/?name=instrument_data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6400" y="4902200"/>
            <a:ext cx="3213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5490"/>
              </a:lnSpc>
            </a:pPr>
            <a:r>
              <a:rPr lang="en-US" sz="6000" b="0" i="0" u="none" strike="noStrike">
                <a:solidFill>
                  <a:srgbClr val="2A2A2A"/>
                </a:solidFill>
                <a:latin typeface="Cafe24 Ssurround"/>
              </a:rPr>
              <a:t>TF  =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44200" y="47625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특정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단어를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맞춘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횟수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44200" y="54483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단어를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맞춘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전체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횟수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+ 1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50100" y="7340600"/>
            <a:ext cx="281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5490"/>
              </a:lnSpc>
            </a:pPr>
            <a:r>
              <a:rPr lang="en-US" sz="6000" b="0" i="0" u="none" strike="noStrike">
                <a:solidFill>
                  <a:srgbClr val="2A2A2A"/>
                </a:solidFill>
                <a:latin typeface="Cafe24 Ssurround"/>
              </a:rPr>
              <a:t>IDF =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7800" y="2362200"/>
            <a:ext cx="120269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Cafe24 Ssurround"/>
              </a:rPr>
              <a:t>TF-IDF </a:t>
            </a:r>
            <a:r>
              <a:rPr lang="en-US" sz="1900" b="0" i="0" u="none" strike="noStrike">
                <a:solidFill>
                  <a:srgbClr val="000000"/>
                </a:solidFill>
                <a:latin typeface="Cafe24 Ssurround"/>
              </a:rPr>
              <a:t>(Term Frequency-Inverse Document Frequency)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4600" y="7810500"/>
            <a:ext cx="55499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0300" y="6870700"/>
            <a:ext cx="5816600" cy="1930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988800" y="72644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전체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아이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66500" y="7874000"/>
            <a:ext cx="4673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전체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아이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중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 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특정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단어를</a:t>
            </a:r>
          </a:p>
          <a:p>
            <a:pPr lvl="0" algn="ctr">
              <a:lnSpc>
                <a:spcPct val="85490"/>
              </a:lnSpc>
            </a:pP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맞춘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아이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수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33700" y="8140700"/>
            <a:ext cx="1054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+ 1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80600" y="7416800"/>
            <a:ext cx="179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4200" b="0" i="0" u="none" strike="noStrike">
                <a:solidFill>
                  <a:srgbClr val="2A2A2A"/>
                </a:solidFill>
                <a:latin typeface="Cafe24 Ssurround"/>
              </a:rPr>
              <a:t>log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2552700"/>
            <a:ext cx="571500" cy="59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3454400"/>
            <a:ext cx="711200" cy="64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4394200"/>
            <a:ext cx="571500" cy="59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00" y="2451100"/>
            <a:ext cx="11430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200" y="3378200"/>
            <a:ext cx="11430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00" y="4292600"/>
            <a:ext cx="1143000" cy="800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6680200"/>
            <a:ext cx="571500" cy="59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7581900"/>
            <a:ext cx="7112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8521700"/>
            <a:ext cx="5715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00" y="6578600"/>
            <a:ext cx="1143000" cy="800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200" y="7505700"/>
            <a:ext cx="1143000" cy="80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00" y="8420100"/>
            <a:ext cx="1143000" cy="800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578100" y="5803900"/>
            <a:ext cx="939800" cy="88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1400" y="596900"/>
            <a:ext cx="125095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적용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기술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500" y="3441700"/>
            <a:ext cx="6172200" cy="4800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2108200"/>
            <a:ext cx="4800600" cy="1955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2100" y="4013200"/>
            <a:ext cx="3416300" cy="3416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780000">
            <a:off x="3467100" y="4241800"/>
            <a:ext cx="30480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180000">
            <a:off x="3835400" y="4673600"/>
            <a:ext cx="23114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2640000">
            <a:off x="4013200" y="6286500"/>
            <a:ext cx="19431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3540000">
            <a:off x="3657600" y="6769100"/>
            <a:ext cx="2679700" cy="38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3960000">
            <a:off x="3263900" y="7200900"/>
            <a:ext cx="3479800" cy="3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40000">
            <a:off x="4140200" y="5156200"/>
            <a:ext cx="1689100" cy="38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99900" y="5511800"/>
            <a:ext cx="546100" cy="215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92300" y="5613400"/>
            <a:ext cx="774700" cy="774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522200" y="2552700"/>
            <a:ext cx="43815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5800" b="0" i="0" u="none" strike="noStrike">
                <a:solidFill>
                  <a:srgbClr val="2A2A2A"/>
                </a:solidFill>
                <a:latin typeface="Cafe24 Ssurround"/>
              </a:rPr>
              <a:t>DataBase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487900" y="685800"/>
            <a:ext cx="279400" cy="283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000" b="0" i="0" u="none" strike="noStrike" dirty="0" smtClean="0">
                <a:solidFill>
                  <a:srgbClr val="2A2A2A"/>
                </a:solidFill>
                <a:latin typeface="Baloo Da 2 Bold"/>
              </a:rPr>
              <a:t>T</a:t>
            </a:r>
          </a:p>
          <a:p>
            <a:pPr lvl="0" algn="ctr">
              <a:lnSpc>
                <a:spcPct val="91300"/>
              </a:lnSpc>
            </a:pPr>
            <a:r>
              <a:rPr lang="en-US" sz="2000" b="0" i="0" u="none" strike="noStrike" dirty="0" smtClean="0">
                <a:solidFill>
                  <a:srgbClr val="2A2A2A"/>
                </a:solidFill>
                <a:latin typeface="Baloo Da 2 Bold"/>
              </a:rPr>
              <a:t>E</a:t>
            </a:r>
          </a:p>
          <a:p>
            <a:pPr lvl="0" algn="ctr">
              <a:lnSpc>
                <a:spcPct val="91300"/>
              </a:lnSpc>
            </a:pPr>
            <a:r>
              <a:rPr lang="en-US" sz="2000" b="0" i="0" u="none" strike="noStrike" dirty="0" smtClean="0">
                <a:solidFill>
                  <a:srgbClr val="2A2A2A"/>
                </a:solidFill>
                <a:latin typeface="Baloo Da 2 Bold"/>
              </a:rPr>
              <a:t>CHNOLOGY</a:t>
            </a:r>
            <a:endParaRPr lang="en-US" sz="2000" b="0" i="0" u="none" strike="noStrike" dirty="0">
              <a:solidFill>
                <a:srgbClr val="2A2A2A"/>
              </a:solidFill>
              <a:latin typeface="Baloo Da 2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1193800"/>
            <a:ext cx="11658600" cy="8496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41400" y="596900"/>
            <a:ext cx="125095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아키텍처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87900" y="685800"/>
            <a:ext cx="279400" cy="283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000" b="0" i="0" u="none" strike="noStrike" smtClean="0">
                <a:solidFill>
                  <a:srgbClr val="2A2A2A"/>
                </a:solidFill>
                <a:latin typeface="Baloo Da 2 Bold"/>
              </a:rPr>
              <a:t>T</a:t>
            </a:r>
          </a:p>
          <a:p>
            <a:pPr lvl="0" algn="ctr">
              <a:lnSpc>
                <a:spcPct val="91300"/>
              </a:lnSpc>
            </a:pPr>
            <a:r>
              <a:rPr lang="en-US" sz="2000" b="0" i="0" u="none" strike="noStrike" smtClean="0">
                <a:solidFill>
                  <a:srgbClr val="2A2A2A"/>
                </a:solidFill>
                <a:latin typeface="Baloo Da 2 Bold"/>
              </a:rPr>
              <a:t>ECHNOLOGY</a:t>
            </a:r>
            <a:endParaRPr lang="en-US" sz="2000" b="0" i="0" u="none" strike="noStrike">
              <a:solidFill>
                <a:srgbClr val="2A2A2A"/>
              </a:solidFill>
              <a:latin typeface="Baloo Da 2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487900" y="1130300"/>
            <a:ext cx="2794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2300" b="0" i="0" u="none" strike="noStrike">
                <a:solidFill>
                  <a:srgbClr val="2A2A2A"/>
                </a:solidFill>
                <a:latin typeface="Baloo Da 2 Bold"/>
              </a:rPr>
              <a:t>PLAN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66800" y="3149600"/>
          <a:ext cx="15709900" cy="5778500"/>
        </p:xfrm>
        <a:graphic>
          <a:graphicData uri="http://schemas.openxmlformats.org/drawingml/2006/table">
            <a:tbl>
              <a:tblPr/>
              <a:tblGrid>
                <a:gridCol w="219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구분</a:t>
                      </a:r>
                      <a:endParaRPr lang="en-US" sz="1100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200" b="0" i="0" u="none" strike="noStrike" spc="-100">
                          <a:solidFill>
                            <a:srgbClr val="FFFFFF"/>
                          </a:solidFill>
                          <a:latin typeface="Cafe24 Ssurround"/>
                        </a:rPr>
                        <a:t>1</a:t>
                      </a:r>
                      <a:r>
                        <a:rPr lang="ko-KR" sz="22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주차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Cafe24 Ssurround"/>
                        </a:rPr>
                        <a:t>(8.26 ~ 8.30)</a:t>
                      </a: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200" b="0" i="0" u="none" strike="noStrike" spc="-100">
                          <a:solidFill>
                            <a:srgbClr val="FFFFFF"/>
                          </a:solidFill>
                          <a:latin typeface="Cafe24 Ssurround"/>
                        </a:rPr>
                        <a:t>2</a:t>
                      </a:r>
                      <a:r>
                        <a:rPr lang="ko-KR" sz="22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주차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Cafe24 Ssurround"/>
                        </a:rPr>
                        <a:t>(9.2 ~ 9.6)</a:t>
                      </a: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200" b="0" i="0" u="none" strike="noStrike" spc="-100">
                          <a:solidFill>
                            <a:srgbClr val="FFFFFF"/>
                          </a:solidFill>
                          <a:latin typeface="Cafe24 Ssurround"/>
                        </a:rPr>
                        <a:t>3</a:t>
                      </a:r>
                      <a:r>
                        <a:rPr lang="ko-KR" sz="22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주차</a:t>
                      </a:r>
                      <a:endParaRPr lang="en-US" sz="1100"/>
                    </a:p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Cafe24 Ssurround"/>
                        </a:rPr>
                        <a:t>(9.9~ 9.13)</a:t>
                      </a: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200" b="0" i="0" u="none" strike="noStrike" spc="-100">
                          <a:solidFill>
                            <a:srgbClr val="FFFFFF"/>
                          </a:solidFill>
                          <a:latin typeface="Cafe24 Ssurround"/>
                        </a:rPr>
                        <a:t>4</a:t>
                      </a:r>
                      <a:r>
                        <a:rPr lang="ko-KR" sz="22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주차</a:t>
                      </a:r>
                      <a:endParaRPr lang="en-US" sz="1100"/>
                    </a:p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Cafe24 Ssurround"/>
                        </a:rPr>
                        <a:t>(9.16 ~ 9.20)</a:t>
                      </a: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200" b="0" i="0" u="none" strike="noStrike" spc="-100">
                          <a:solidFill>
                            <a:srgbClr val="FFFFFF"/>
                          </a:solidFill>
                          <a:latin typeface="Cafe24 Ssurround"/>
                        </a:rPr>
                        <a:t>5</a:t>
                      </a:r>
                      <a:r>
                        <a:rPr lang="ko-KR" sz="22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주차</a:t>
                      </a:r>
                      <a:endParaRPr lang="en-US" sz="1100"/>
                    </a:p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Cafe24 Ssurround"/>
                        </a:rPr>
                        <a:t>(9.23 ~ 9.27)</a:t>
                      </a: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200" b="0" i="0" u="none" strike="noStrike" spc="-100">
                          <a:solidFill>
                            <a:srgbClr val="FFFFFF"/>
                          </a:solidFill>
                          <a:latin typeface="Cafe24 Ssurround"/>
                        </a:rPr>
                        <a:t>6</a:t>
                      </a:r>
                      <a:r>
                        <a:rPr lang="ko-KR" sz="22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주차</a:t>
                      </a:r>
                      <a:endParaRPr lang="en-US" sz="1100"/>
                    </a:p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Cafe24 Ssurround"/>
                        </a:rPr>
                        <a:t>(9.30 ~ 10.4)</a:t>
                      </a: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200" b="0" i="0" u="none" strike="noStrike" spc="-100">
                          <a:solidFill>
                            <a:srgbClr val="FFFFFF"/>
                          </a:solidFill>
                          <a:latin typeface="Cafe24 Ssurround"/>
                        </a:rPr>
                        <a:t>7</a:t>
                      </a:r>
                      <a:r>
                        <a:rPr lang="ko-KR" sz="2200" b="0" i="0" u="none" strike="noStrike" spc="-100">
                          <a:solidFill>
                            <a:srgbClr val="FFFFFF"/>
                          </a:solidFill>
                          <a:ea typeface="Cafe24 Ssurround"/>
                        </a:rPr>
                        <a:t>주차</a:t>
                      </a:r>
                      <a:endParaRPr lang="en-US" sz="1100"/>
                    </a:p>
                    <a:p>
                      <a:pPr lvl="0" algn="ctr">
                        <a:lnSpc>
                          <a:spcPct val="83000"/>
                        </a:lnSpc>
                      </a:pPr>
                      <a:r>
                        <a:rPr lang="en-US" sz="1700" b="0" i="0" u="none" strike="noStrike">
                          <a:solidFill>
                            <a:srgbClr val="FFFFFF"/>
                          </a:solidFill>
                          <a:latin typeface="Cafe24 Ssurround"/>
                        </a:rPr>
                        <a:t>(10.7 ~ 10.11)</a:t>
                      </a:r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2A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기획</a:t>
                      </a:r>
                      <a:r>
                        <a:rPr lang="en-US" sz="2200" b="0" i="0" u="none" strike="noStrike" spc="-100">
                          <a:solidFill>
                            <a:srgbClr val="2A2A2A"/>
                          </a:solidFill>
                          <a:latin typeface="Cafe24 Ssurround"/>
                        </a:rPr>
                        <a:t> </a:t>
                      </a: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및</a:t>
                      </a:r>
                      <a:r>
                        <a:rPr lang="en-US" sz="2200" b="0" i="0" u="none" strike="noStrike" spc="-100">
                          <a:solidFill>
                            <a:srgbClr val="2A2A2A"/>
                          </a:solidFill>
                          <a:latin typeface="Cafe24 Ssurround"/>
                        </a:rPr>
                        <a:t> </a:t>
                      </a: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설계</a:t>
                      </a:r>
                      <a:endParaRPr lang="en-US" sz="1100"/>
                    </a:p>
                  </a:txBody>
                  <a:tcPr marL="19050" marR="19050" marT="19050" marB="19050" anchor="ctr">
                    <a:lnL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프론트엔드</a:t>
                      </a:r>
                      <a:r>
                        <a:rPr lang="en-US" sz="2200" b="0" i="0" u="none" strike="noStrike" spc="-100">
                          <a:solidFill>
                            <a:srgbClr val="2A2A2A"/>
                          </a:solidFill>
                          <a:latin typeface="Cafe24 Ssurround"/>
                        </a:rPr>
                        <a:t> </a:t>
                      </a: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개발</a:t>
                      </a:r>
                      <a:endParaRPr lang="en-US" sz="1100"/>
                    </a:p>
                  </a:txBody>
                  <a:tcPr marL="19050" marR="19050" marT="19050" marB="19050" anchor="ctr">
                    <a:lnL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백엔드</a:t>
                      </a:r>
                      <a:r>
                        <a:rPr lang="en-US" sz="2200" b="0" i="0" u="none" strike="noStrike" spc="-100">
                          <a:solidFill>
                            <a:srgbClr val="2A2A2A"/>
                          </a:solidFill>
                          <a:latin typeface="Cafe24 Ssurround"/>
                        </a:rPr>
                        <a:t> </a:t>
                      </a: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개발</a:t>
                      </a:r>
                      <a:endParaRPr lang="en-US" sz="1100"/>
                    </a:p>
                  </a:txBody>
                  <a:tcPr marL="19050" marR="19050" marT="19050" marB="19050" anchor="ctr">
                    <a:lnL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통합</a:t>
                      </a:r>
                      <a:r>
                        <a:rPr lang="en-US" sz="2200" b="0" i="0" u="none" strike="noStrike" spc="-100">
                          <a:solidFill>
                            <a:srgbClr val="2A2A2A"/>
                          </a:solidFill>
                          <a:latin typeface="Cafe24 Ssurround"/>
                        </a:rPr>
                        <a:t> </a:t>
                      </a: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테스트</a:t>
                      </a:r>
                      <a:endParaRPr lang="en-US" sz="1100"/>
                    </a:p>
                  </a:txBody>
                  <a:tcPr marL="19050" marR="19050" marT="19050" marB="19050" anchor="ctr">
                    <a:lnL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버그</a:t>
                      </a:r>
                      <a:r>
                        <a:rPr lang="en-US" sz="2200" b="0" i="0" u="none" strike="noStrike" spc="-100">
                          <a:solidFill>
                            <a:srgbClr val="2A2A2A"/>
                          </a:solidFill>
                          <a:latin typeface="Cafe24 Ssurround"/>
                        </a:rPr>
                        <a:t> </a:t>
                      </a: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수정</a:t>
                      </a:r>
                      <a:b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</a:br>
                      <a:r>
                        <a:rPr lang="en-US" sz="2200" b="0" i="0" u="none" strike="noStrike" spc="-100">
                          <a:solidFill>
                            <a:srgbClr val="2A2A2A"/>
                          </a:solidFill>
                          <a:latin typeface="Cafe24 Ssurround"/>
                        </a:rPr>
                        <a:t>(</a:t>
                      </a:r>
                      <a:r>
                        <a:rPr lang="ko-KR" sz="2200" b="0" i="0" u="none" strike="noStrike" spc="-100">
                          <a:solidFill>
                            <a:srgbClr val="2A2A2A"/>
                          </a:solidFill>
                          <a:ea typeface="Cafe24 Ssurround"/>
                        </a:rPr>
                        <a:t>최적화</a:t>
                      </a:r>
                      <a:r>
                        <a:rPr lang="en-US" sz="2200" b="0" i="0" u="none" strike="noStrike" spc="-100">
                          <a:solidFill>
                            <a:srgbClr val="2A2A2A"/>
                          </a:solidFill>
                          <a:latin typeface="Cafe24 Ssurround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2A2A2A"/>
                          </a:solidFill>
                          <a:ea typeface="Cafe24 Ssurround"/>
                        </a:rPr>
                        <a:t>배포</a:t>
                      </a:r>
                      <a:r>
                        <a:rPr lang="en-US" sz="2200" b="0" i="0" u="none" strike="noStrike">
                          <a:solidFill>
                            <a:srgbClr val="2A2A2A"/>
                          </a:solidFill>
                          <a:latin typeface="Cafe24 Ssurround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2A2A2A"/>
                          </a:solidFill>
                          <a:ea typeface="Cafe24 Ssurround"/>
                        </a:rPr>
                        <a:t>및</a:t>
                      </a:r>
                      <a:r>
                        <a:rPr lang="en-US" sz="2200" b="0" i="0" u="none" strike="noStrike">
                          <a:solidFill>
                            <a:srgbClr val="2A2A2A"/>
                          </a:solidFill>
                          <a:latin typeface="Cafe24 Ssurround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2A2A2A"/>
                          </a:solidFill>
                          <a:ea typeface="Cafe24 Ssurround"/>
                        </a:rPr>
                        <a:t>발표</a:t>
                      </a:r>
                      <a:endParaRPr lang="en-US" sz="1100"/>
                    </a:p>
                  </a:txBody>
                  <a:tcPr marL="19050" marR="19050" marT="19050" marB="19050" anchor="ctr">
                    <a:lnL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66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337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4140200"/>
            <a:ext cx="5359400" cy="508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940300" y="4216400"/>
            <a:ext cx="2603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기능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설계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, UI/UX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설계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927600"/>
            <a:ext cx="49403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363200" y="5003800"/>
            <a:ext cx="2489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사용자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인터페이스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개발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9300" y="5778500"/>
            <a:ext cx="4432300" cy="50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058400" y="5867400"/>
            <a:ext cx="3594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API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및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데이터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베이스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연동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7700" y="6616700"/>
            <a:ext cx="27305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141200" y="6692900"/>
            <a:ext cx="2603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기능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평가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8500" y="7416800"/>
            <a:ext cx="2730500" cy="508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115800" y="7480300"/>
            <a:ext cx="2603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버그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수정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및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성능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최적화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71700" y="8255000"/>
            <a:ext cx="19050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4782800" y="8331200"/>
            <a:ext cx="207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앱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배포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및</a:t>
            </a:r>
            <a:r>
              <a:rPr lang="en-US" sz="1800" b="0" i="0" u="none" strike="noStrike">
                <a:solidFill>
                  <a:srgbClr val="2A2A2A"/>
                </a:solidFill>
                <a:latin typeface="Pretendard SemiBold"/>
              </a:rPr>
              <a:t> </a:t>
            </a:r>
            <a:r>
              <a:rPr lang="ko-KR" sz="1800" b="0" i="0" u="none" strike="noStrike">
                <a:solidFill>
                  <a:srgbClr val="2A2A2A"/>
                </a:solidFill>
                <a:ea typeface="Pretendard SemiBold"/>
              </a:rPr>
              <a:t>발표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500" y="4127500"/>
            <a:ext cx="546100" cy="54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60000">
            <a:off x="15290800" y="1384300"/>
            <a:ext cx="1993900" cy="1930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1600" y="4864100"/>
            <a:ext cx="546100" cy="54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1600" y="5715000"/>
            <a:ext cx="546100" cy="54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84400" y="6565900"/>
            <a:ext cx="546100" cy="54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84400" y="7404100"/>
            <a:ext cx="546100" cy="54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89400" y="8204200"/>
            <a:ext cx="546100" cy="546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900" y="9042400"/>
            <a:ext cx="546100" cy="546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66800" y="9105900"/>
            <a:ext cx="1562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A2A2A"/>
                </a:solidFill>
                <a:latin typeface="Cafe24 Ssurround"/>
              </a:rPr>
              <a:t>[       </a:t>
            </a:r>
            <a:r>
              <a:rPr lang="ko-KR" sz="2400" b="0" i="0" u="none" strike="noStrike">
                <a:solidFill>
                  <a:srgbClr val="2A2A2A"/>
                </a:solidFill>
                <a:ea typeface="Cafe24 Ssurround"/>
              </a:rPr>
              <a:t>완료</a:t>
            </a:r>
            <a:r>
              <a:rPr lang="en-US" sz="2400" b="0" i="0" u="none" strike="noStrike">
                <a:solidFill>
                  <a:srgbClr val="2A2A2A"/>
                </a:solidFill>
                <a:latin typeface="Cafe24 Ssurround"/>
              </a:rPr>
              <a:t>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76400" y="1168400"/>
            <a:ext cx="67691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개발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일정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1079500"/>
            <a:ext cx="104394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487900" y="952500"/>
            <a:ext cx="2794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300" b="0" i="0" u="none" strike="noStrike">
                <a:solidFill>
                  <a:srgbClr val="2A2A2A"/>
                </a:solidFill>
                <a:latin typeface="Baloo Da 2 Bold"/>
              </a:rPr>
              <a:t>MEMBER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5500" y="584200"/>
            <a:ext cx="5740400" cy="308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팀원</a:t>
            </a:r>
          </a:p>
          <a:p>
            <a:pPr lvl="0" algn="l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소개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700" y="1117600"/>
            <a:ext cx="1943100" cy="260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1104900"/>
            <a:ext cx="1943100" cy="260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5232400"/>
            <a:ext cx="104394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1104900"/>
            <a:ext cx="1943100" cy="260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700" y="5232400"/>
            <a:ext cx="1943100" cy="260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4600" y="5232400"/>
            <a:ext cx="1943100" cy="260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44500" y="5232400"/>
            <a:ext cx="1943100" cy="2603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600" y="3784600"/>
            <a:ext cx="2247900" cy="1016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419600" y="4025900"/>
            <a:ext cx="520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 spc="-100">
                <a:solidFill>
                  <a:srgbClr val="2A2A2A"/>
                </a:solidFill>
                <a:latin typeface="Cafe24 Ssurround"/>
              </a:rPr>
              <a:t>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19700" y="4114800"/>
            <a:ext cx="914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400" b="0" i="0" u="none" strike="noStrike" spc="-100">
                <a:solidFill>
                  <a:srgbClr val="2A2A2A"/>
                </a:solidFill>
                <a:ea typeface="Cafe24 Ssurround"/>
              </a:rPr>
              <a:t>강세현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9800" y="3784600"/>
            <a:ext cx="2247900" cy="1016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699500" y="4025900"/>
            <a:ext cx="520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 spc="-100">
                <a:solidFill>
                  <a:srgbClr val="2A2A2A"/>
                </a:solidFill>
                <a:latin typeface="Cafe24 Ssurround"/>
              </a:rPr>
              <a:t>F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99600" y="4076700"/>
            <a:ext cx="91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400" b="0" i="0" u="none" strike="noStrike" spc="-100">
                <a:solidFill>
                  <a:srgbClr val="2A2A2A"/>
                </a:solidFill>
                <a:ea typeface="Cafe24 Ssurround"/>
              </a:rPr>
              <a:t>김진우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9700" y="3784600"/>
            <a:ext cx="2247900" cy="1016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966700" y="4025900"/>
            <a:ext cx="520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 spc="-100">
                <a:solidFill>
                  <a:srgbClr val="2A2A2A"/>
                </a:solidFill>
                <a:latin typeface="Cafe24 Ssurround"/>
              </a:rPr>
              <a:t>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66800" y="4076700"/>
            <a:ext cx="91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400" b="0" i="0" u="none" strike="noStrike" spc="-100">
                <a:solidFill>
                  <a:srgbClr val="2A2A2A"/>
                </a:solidFill>
                <a:ea typeface="Cafe24 Ssurround"/>
              </a:rPr>
              <a:t>박용빈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600" y="7924800"/>
            <a:ext cx="2247900" cy="1016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419600" y="8166100"/>
            <a:ext cx="520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 spc="-100">
                <a:solidFill>
                  <a:srgbClr val="2A2A2A"/>
                </a:solidFill>
                <a:latin typeface="Cafe24 Ssurround"/>
              </a:rPr>
              <a:t>F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19700" y="8216900"/>
            <a:ext cx="91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400" b="0" i="0" u="none" strike="noStrike" spc="-100">
                <a:solidFill>
                  <a:srgbClr val="2A2A2A"/>
                </a:solidFill>
                <a:ea typeface="Cafe24 Ssurround"/>
              </a:rPr>
              <a:t>박준영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9800" y="7924800"/>
            <a:ext cx="2247900" cy="1016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699500" y="8166100"/>
            <a:ext cx="520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 spc="-100">
                <a:solidFill>
                  <a:srgbClr val="2A2A2A"/>
                </a:solidFill>
                <a:latin typeface="Cafe24 Ssurround"/>
              </a:rPr>
              <a:t>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99600" y="8216900"/>
            <a:ext cx="91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400" b="0" i="0" u="none" strike="noStrike" spc="-100">
                <a:solidFill>
                  <a:srgbClr val="2A2A2A"/>
                </a:solidFill>
                <a:ea typeface="Cafe24 Ssurround"/>
              </a:rPr>
              <a:t>전성권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9700" y="7924800"/>
            <a:ext cx="2247900" cy="1016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2966700" y="8166100"/>
            <a:ext cx="520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en-US" sz="2800" b="0" i="0" u="none" strike="noStrike" spc="-100">
                <a:solidFill>
                  <a:srgbClr val="2A2A2A"/>
                </a:solidFill>
                <a:latin typeface="Cafe24 Ssurround"/>
              </a:rPr>
              <a:t>B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766800" y="8216900"/>
            <a:ext cx="91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960"/>
              </a:lnSpc>
            </a:pPr>
            <a:r>
              <a:rPr lang="ko-KR" sz="2400" b="0" i="0" u="none" strike="noStrike" spc="-100">
                <a:solidFill>
                  <a:srgbClr val="2A2A2A"/>
                </a:solidFill>
                <a:ea typeface="Cafe24 Ssurround"/>
              </a:rPr>
              <a:t>조성빈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219200"/>
            <a:ext cx="15024100" cy="792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81400" y="2260600"/>
            <a:ext cx="330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300" b="0" i="0" u="none" strike="noStrike">
                <a:solidFill>
                  <a:srgbClr val="2A2A2A"/>
                </a:solidFill>
                <a:latin typeface="Baloo Da 2 Bold"/>
              </a:rPr>
              <a:t>THX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6400" y="2768600"/>
            <a:ext cx="97028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4000" b="0" i="0" u="none" strike="noStrike">
                <a:solidFill>
                  <a:srgbClr val="2A2A2A"/>
                </a:solidFill>
                <a:ea typeface="Cafe24 Ssurround"/>
              </a:rPr>
              <a:t>감사합니다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97200" y="2501900"/>
            <a:ext cx="9004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4600">
                <a:solidFill>
                  <a:srgbClr val="2A2A2A"/>
                </a:solidFill>
                <a:latin typeface="Baloo Da 2 Bold"/>
              </a:rPr>
              <a:t>HYPERVALUE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0" y="6413500"/>
            <a:ext cx="3441700" cy="128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40100" y="6578600"/>
            <a:ext cx="28956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700" b="0" i="0" u="none" strike="noStrike">
                <a:solidFill>
                  <a:srgbClr val="2A2A2A"/>
                </a:solidFill>
                <a:ea typeface="Cafe24 Ssurround"/>
              </a:rPr>
              <a:t>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1500" y="6565900"/>
            <a:ext cx="24511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700" b="1" i="0" u="none" strike="noStrike">
                <a:solidFill>
                  <a:srgbClr val="2A2A2A"/>
                </a:solidFill>
                <a:ea typeface="Cafe24 Ssurround"/>
              </a:rPr>
              <a:t>고밸류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00" y="5816600"/>
            <a:ext cx="5207000" cy="383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0000">
            <a:off x="14033500" y="5626100"/>
            <a:ext cx="812800" cy="622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66900" y="800100"/>
            <a:ext cx="5816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100">
                <a:solidFill>
                  <a:srgbClr val="2A2A2A"/>
                </a:solidFill>
                <a:latin typeface="Cafe24 Ssurround"/>
              </a:rPr>
              <a:t># SSAFY # </a:t>
            </a:r>
            <a:r>
              <a:rPr lang="ko-KR" sz="2300" b="0" i="0" u="none" strike="noStrike" spc="100">
                <a:solidFill>
                  <a:srgbClr val="2A2A2A"/>
                </a:solidFill>
                <a:ea typeface="Cafe24 Ssurround"/>
              </a:rPr>
              <a:t>대전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424400" y="1282700"/>
            <a:ext cx="3429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300" b="0" i="0" u="none" strike="noStrike" dirty="0">
                <a:solidFill>
                  <a:srgbClr val="2A2A2A"/>
                </a:solidFill>
                <a:latin typeface="Baloo Da 2 Bold"/>
              </a:rPr>
              <a:t>I</a:t>
            </a:r>
          </a:p>
          <a:p>
            <a:pPr lvl="0" algn="ctr">
              <a:lnSpc>
                <a:spcPct val="91300"/>
              </a:lnSpc>
            </a:pPr>
            <a:r>
              <a:rPr lang="en-US" sz="2300" b="0" i="0" u="none" strike="noStrike" dirty="0" smtClean="0">
                <a:solidFill>
                  <a:srgbClr val="2A2A2A"/>
                </a:solidFill>
                <a:latin typeface="Baloo Da 2 Bold"/>
              </a:rPr>
              <a:t>NDE</a:t>
            </a:r>
          </a:p>
          <a:p>
            <a:pPr lvl="0" algn="ctr">
              <a:lnSpc>
                <a:spcPct val="91300"/>
              </a:lnSpc>
            </a:pPr>
            <a:r>
              <a:rPr lang="en-US" sz="2300" b="0" i="0" u="none" strike="noStrike" dirty="0" smtClean="0">
                <a:solidFill>
                  <a:srgbClr val="2A2A2A"/>
                </a:solidFill>
                <a:latin typeface="Baloo Da 2 Bold"/>
              </a:rPr>
              <a:t>X</a:t>
            </a:r>
            <a:endParaRPr lang="en-US" sz="2300" b="0" i="0" u="none" strike="noStrike" dirty="0">
              <a:solidFill>
                <a:srgbClr val="2A2A2A"/>
              </a:solidFill>
              <a:latin typeface="Baloo Da 2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76400" y="1168400"/>
            <a:ext cx="31877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목차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1181100"/>
            <a:ext cx="2857500" cy="3708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37400" y="1447800"/>
            <a:ext cx="1104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3800" b="0" i="0" u="none" strike="noStrike" spc="-200">
                <a:solidFill>
                  <a:srgbClr val="2A2A2A"/>
                </a:solidFill>
                <a:latin typeface="Cafe24 Ssurroun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99200" y="3086100"/>
            <a:ext cx="276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1181100"/>
            <a:ext cx="2857500" cy="3708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452100" y="1447800"/>
            <a:ext cx="1104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3800" b="0" i="0" u="none" strike="noStrike" spc="-200">
                <a:solidFill>
                  <a:srgbClr val="2A2A2A"/>
                </a:solidFill>
                <a:latin typeface="Cafe24 Ssurroun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13900" y="3086100"/>
            <a:ext cx="276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문제인식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0" y="1181100"/>
            <a:ext cx="2857500" cy="3708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779500" y="1447800"/>
            <a:ext cx="1104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3800" b="0" i="0" u="none" strike="noStrike" spc="-200">
                <a:solidFill>
                  <a:srgbClr val="2A2A2A"/>
                </a:solidFill>
                <a:latin typeface="Cafe24 Ssurroun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19100" y="3695700"/>
            <a:ext cx="2324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타이틀과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관련된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서브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설명을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입력해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주세요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1300" y="3073400"/>
            <a:ext cx="276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목표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5359400"/>
            <a:ext cx="2857500" cy="3708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150100" y="5626100"/>
            <a:ext cx="1104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3800" b="0" i="0" u="none" strike="noStrike" spc="-200">
                <a:solidFill>
                  <a:srgbClr val="2A2A2A"/>
                </a:solidFill>
                <a:latin typeface="Cafe24 Ssurroun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99200" y="7200900"/>
            <a:ext cx="276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적용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기술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5359400"/>
            <a:ext cx="2857500" cy="3708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64800" y="5626100"/>
            <a:ext cx="1104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3800" b="0" i="0" u="none" strike="noStrike" spc="-200">
                <a:solidFill>
                  <a:srgbClr val="2A2A2A"/>
                </a:solidFill>
                <a:latin typeface="Cafe24 Ssurround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26600" y="7200900"/>
            <a:ext cx="276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개발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일정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00" y="5359400"/>
            <a:ext cx="2857500" cy="3708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792200" y="5626100"/>
            <a:ext cx="1104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3800" b="0" i="0" u="none" strike="noStrike" spc="-200">
                <a:solidFill>
                  <a:srgbClr val="2A2A2A"/>
                </a:solidFill>
                <a:latin typeface="Cafe24 Ssurround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54000" y="7200900"/>
            <a:ext cx="2768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팀원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소개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7048500"/>
            <a:ext cx="4787900" cy="2590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3454400"/>
            <a:ext cx="4140200" cy="4038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6553200" y="3683000"/>
            <a:ext cx="23241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타이틀과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관련된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서브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설명을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입력해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DF6"/>
                </a:solidFill>
                <a:ea typeface="Pretendard Regular"/>
              </a:rPr>
              <a:t>주세요</a:t>
            </a:r>
            <a:r>
              <a:rPr lang="en-US" sz="2000" b="0" i="0" u="none" strike="noStrike">
                <a:solidFill>
                  <a:srgbClr val="FFFDF6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2590800"/>
            <a:ext cx="10452100" cy="6324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487900" y="952500"/>
            <a:ext cx="2794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300" b="0" i="0" u="none" strike="noStrike">
                <a:solidFill>
                  <a:srgbClr val="2A2A2A"/>
                </a:solidFill>
                <a:latin typeface="Baloo Da 2 Bold"/>
              </a:rPr>
              <a:t>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927100"/>
            <a:ext cx="15671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8000" b="0" i="0" u="none" strike="noStrike">
                <a:solidFill>
                  <a:srgbClr val="2A2A2A"/>
                </a:solidFill>
                <a:latin typeface="Cafe24 Ssurround"/>
              </a:rPr>
              <a:t>Q. </a:t>
            </a:r>
            <a:r>
              <a:rPr lang="ko-KR" sz="8000" b="0" i="0" u="none" strike="noStrike">
                <a:solidFill>
                  <a:srgbClr val="2A2A2A"/>
                </a:solidFill>
                <a:ea typeface="Cafe24 Ssurround"/>
              </a:rPr>
              <a:t>의무교육</a:t>
            </a:r>
            <a:r>
              <a:rPr lang="en-US" sz="8000" b="0" i="0" u="none" strike="noStrike">
                <a:solidFill>
                  <a:srgbClr val="2A2A2A"/>
                </a:solidFill>
                <a:latin typeface="Cafe24 Ssurround"/>
              </a:rPr>
              <a:t> </a:t>
            </a:r>
            <a:r>
              <a:rPr lang="ko-KR" sz="8000" b="0" i="0" u="none" strike="noStrike">
                <a:solidFill>
                  <a:srgbClr val="2A2A2A"/>
                </a:solidFill>
                <a:ea typeface="Cafe24 Ssurround"/>
              </a:rPr>
              <a:t>언제부터</a:t>
            </a:r>
            <a:r>
              <a:rPr lang="en-US" sz="8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8000" b="0" i="0" u="none" strike="noStrike">
                <a:solidFill>
                  <a:srgbClr val="2A2A2A"/>
                </a:solidFill>
                <a:ea typeface="Cafe24 Ssurround"/>
              </a:rPr>
              <a:t>시작일까요</a:t>
            </a:r>
            <a:r>
              <a:rPr lang="en-US" sz="8000" b="0" i="0" u="none" strike="noStrike">
                <a:solidFill>
                  <a:srgbClr val="2A2A2A"/>
                </a:solidFill>
                <a:latin typeface="Cafe24 Ssurroun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487900" y="952500"/>
            <a:ext cx="2794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300" b="0" i="0" u="none" strike="noStrike">
                <a:solidFill>
                  <a:srgbClr val="2A2A2A"/>
                </a:solidFill>
                <a:latin typeface="Baloo Da 2 Bold"/>
              </a:rPr>
              <a:t>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0100" y="596900"/>
            <a:ext cx="15100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OECD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국가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평균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교육비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3886200"/>
            <a:ext cx="13944600" cy="4991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89300" y="8877300"/>
            <a:ext cx="12674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en-US" sz="1800" b="0" i="0" u="none" strike="noStrike">
                <a:solidFill>
                  <a:srgbClr val="2A2A2A"/>
                </a:solidFill>
                <a:latin typeface="Cafe24 Ssurround"/>
              </a:rPr>
              <a:t>- Total expenditure per full-time equivalent student in primary, secondary and tertiary education (2021)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0000" y="2400300"/>
            <a:ext cx="14732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- OECD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전체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평균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대비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한국은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초등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중등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평균비에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대해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과한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투자</a:t>
            </a:r>
          </a:p>
          <a:p>
            <a:pPr lvl="0" algn="l">
              <a:lnSpc>
                <a:spcPct val="132800"/>
              </a:lnSpc>
            </a:pP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-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한국은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학생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수가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5%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이상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감소했음에도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15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년보다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더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많은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GDP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비중을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차지한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국가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487900" y="952500"/>
            <a:ext cx="2794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300" b="0" i="0" u="none" strike="noStrike">
                <a:solidFill>
                  <a:srgbClr val="2A2A2A"/>
                </a:solidFill>
                <a:latin typeface="Baloo Da 2 Bold"/>
              </a:rPr>
              <a:t>PROBLEM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8800" y="5791200"/>
            <a:ext cx="28956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62100" y="5791200"/>
            <a:ext cx="28956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65400" y="5791200"/>
            <a:ext cx="2895600" cy="34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7213600"/>
            <a:ext cx="266700" cy="26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7213600"/>
            <a:ext cx="266700" cy="26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7213600"/>
            <a:ext cx="266700" cy="26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969000"/>
            <a:ext cx="266700" cy="26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5956300"/>
            <a:ext cx="266700" cy="26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900" y="5981700"/>
            <a:ext cx="266700" cy="266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4622800"/>
            <a:ext cx="16192500" cy="468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4100" y="3060700"/>
            <a:ext cx="914400" cy="624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940300" y="5549900"/>
            <a:ext cx="23876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981700" y="5549900"/>
            <a:ext cx="2387600" cy="33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315200" y="5041900"/>
            <a:ext cx="1778000" cy="33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19500" y="5803900"/>
            <a:ext cx="2895600" cy="342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31200" y="5041900"/>
            <a:ext cx="17780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372600" y="5041900"/>
            <a:ext cx="17780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426700" y="5041900"/>
            <a:ext cx="1778000" cy="330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480800" y="5041900"/>
            <a:ext cx="1778000" cy="330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522200" y="5054600"/>
            <a:ext cx="1778000" cy="330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639800" y="5054600"/>
            <a:ext cx="1778000" cy="330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592300" y="4673600"/>
            <a:ext cx="1778000" cy="330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2844800"/>
            <a:ext cx="14871700" cy="1676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7213600"/>
            <a:ext cx="266700" cy="266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0" y="7213600"/>
            <a:ext cx="266700" cy="266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6769100"/>
            <a:ext cx="266700" cy="266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00" y="6375400"/>
            <a:ext cx="266700" cy="266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500" y="7213600"/>
            <a:ext cx="266700" cy="26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7213600"/>
            <a:ext cx="266700" cy="26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0" y="7213600"/>
            <a:ext cx="266700" cy="26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00" y="7213600"/>
            <a:ext cx="266700" cy="266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500" y="7213600"/>
            <a:ext cx="266700" cy="266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9100" y="6769100"/>
            <a:ext cx="266700" cy="266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300" y="6375400"/>
            <a:ext cx="266700" cy="266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5981700"/>
            <a:ext cx="266700" cy="2667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0" y="5981700"/>
            <a:ext cx="266700" cy="266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00" y="5981700"/>
            <a:ext cx="266700" cy="266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0" y="5943600"/>
            <a:ext cx="266700" cy="266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200" y="5943600"/>
            <a:ext cx="266700" cy="266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5943600"/>
            <a:ext cx="266700" cy="266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0" y="5956300"/>
            <a:ext cx="266700" cy="266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800" y="5956300"/>
            <a:ext cx="266700" cy="266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4200" y="6388100"/>
            <a:ext cx="266700" cy="266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9100" y="5956300"/>
            <a:ext cx="266700" cy="266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0" y="5600700"/>
            <a:ext cx="266700" cy="2667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3340100"/>
            <a:ext cx="14871700" cy="16764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0300" y="4533900"/>
            <a:ext cx="292100" cy="2921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080500" y="4521200"/>
            <a:ext cx="185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600" b="0" i="0" u="none" strike="noStrike">
                <a:solidFill>
                  <a:srgbClr val="2A2A2A"/>
                </a:solidFill>
                <a:ea typeface="Cafe24 Ssurround"/>
              </a:rPr>
              <a:t>유아</a:t>
            </a:r>
            <a:r>
              <a:rPr lang="en-US" sz="16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600" b="0" i="0" u="none" strike="noStrike">
                <a:solidFill>
                  <a:srgbClr val="2A2A2A"/>
                </a:solidFill>
                <a:ea typeface="Cafe24 Ssurround"/>
              </a:rPr>
              <a:t>교육</a:t>
            </a:r>
            <a:r>
              <a:rPr lang="en-US" sz="16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600" b="0" i="0" u="none" strike="noStrike">
                <a:solidFill>
                  <a:srgbClr val="2A2A2A"/>
                </a:solidFill>
                <a:ea typeface="Cafe24 Ssurround"/>
              </a:rPr>
              <a:t>기간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2600" y="4470400"/>
            <a:ext cx="419100" cy="419100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7251700" y="4533900"/>
            <a:ext cx="153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600" b="0" i="0" u="none" strike="noStrike">
                <a:solidFill>
                  <a:srgbClr val="2A2A2A"/>
                </a:solidFill>
                <a:ea typeface="Cafe24 Ssurround"/>
              </a:rPr>
              <a:t>의무</a:t>
            </a:r>
            <a:r>
              <a:rPr lang="en-US" sz="16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600" b="0" i="0" u="none" strike="noStrike">
                <a:solidFill>
                  <a:srgbClr val="2A2A2A"/>
                </a:solidFill>
                <a:ea typeface="Cafe24 Ssurround"/>
              </a:rPr>
              <a:t>교육</a:t>
            </a:r>
            <a:r>
              <a:rPr lang="en-US" sz="16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600" b="0" i="0" u="none" strike="noStrike">
                <a:solidFill>
                  <a:srgbClr val="2A2A2A"/>
                </a:solidFill>
                <a:ea typeface="Cafe24 Ssurround"/>
              </a:rPr>
              <a:t>기간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179300" y="9347200"/>
            <a:ext cx="4953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en-US" sz="1500" b="0" i="0" u="none" strike="noStrike">
                <a:solidFill>
                  <a:srgbClr val="2A2A2A"/>
                </a:solidFill>
                <a:latin typeface="Cafe24 Ssurround"/>
              </a:rPr>
              <a:t>- Duration of compulsory education (2023)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00100" y="596900"/>
            <a:ext cx="15100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국가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별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의무교육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기간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70000" y="2641600"/>
            <a:ext cx="14732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-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지난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10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년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동안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12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개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OECD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가입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국가는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 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의무교육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기간을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늘리는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추세</a:t>
            </a:r>
          </a:p>
          <a:p>
            <a:pPr lvl="0" algn="l">
              <a:lnSpc>
                <a:spcPct val="132800"/>
              </a:lnSpc>
            </a:pP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-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한국의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의무교육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기간은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총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9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년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(8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살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~16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살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)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으로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OECD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평균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11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세보다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"/>
              </a:rPr>
              <a:t>짧음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9771507" y="4991100"/>
            <a:ext cx="984250" cy="434975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487900" y="952500"/>
            <a:ext cx="2794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300" b="0" i="0" u="none" strike="noStrike">
                <a:solidFill>
                  <a:srgbClr val="2A2A2A"/>
                </a:solidFill>
                <a:latin typeface="Baloo Da 2 Bold"/>
              </a:rPr>
              <a:t>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99200" y="4216400"/>
            <a:ext cx="5689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육아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9100" y="6121400"/>
            <a:ext cx="14897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(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부모의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육아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휴직이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끝난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후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부터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의무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교육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시작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전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까지의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000" b="0" i="0" u="none" strike="noStrike">
                <a:solidFill>
                  <a:srgbClr val="2A2A2A"/>
                </a:solidFill>
                <a:ea typeface="Cafe24 Ssurround"/>
              </a:rPr>
              <a:t>기간</a:t>
            </a:r>
            <a:r>
              <a:rPr lang="en-US" sz="4000" b="0" i="0" u="none" strike="noStrike">
                <a:solidFill>
                  <a:srgbClr val="2A2A2A"/>
                </a:solidFill>
                <a:latin typeface="Cafe24 Ssurround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487900" y="952500"/>
            <a:ext cx="2794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300" b="0" i="0" u="none" strike="noStrike">
                <a:solidFill>
                  <a:srgbClr val="2A2A2A"/>
                </a:solidFill>
                <a:latin typeface="Baloo Da 2 Bold"/>
              </a:rPr>
              <a:t>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0100" y="596900"/>
            <a:ext cx="15100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피아제의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인지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발달</a:t>
            </a:r>
            <a:r>
              <a:rPr lang="en-US" sz="10000" b="0" i="0" u="none" strike="noStrike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이론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2946400"/>
            <a:ext cx="15608300" cy="294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0" y="6134100"/>
            <a:ext cx="863600" cy="86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6134100"/>
            <a:ext cx="8636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5900" y="6134100"/>
            <a:ext cx="8636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1500" y="6134100"/>
            <a:ext cx="863600" cy="86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33600" y="6972300"/>
            <a:ext cx="3213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 spc="-200">
                <a:solidFill>
                  <a:srgbClr val="2A2A2A"/>
                </a:solidFill>
                <a:ea typeface="Cafe24 Ssurround"/>
              </a:rPr>
              <a:t>감각운동기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97100" y="7912100"/>
            <a:ext cx="30861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자극에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대한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반응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직접적인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신체감각과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경험을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통한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환경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이해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대상영속성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발달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사회적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애착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확립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목적지향적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행동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40400" y="6972300"/>
            <a:ext cx="3213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 spc="-200">
                <a:solidFill>
                  <a:srgbClr val="2A2A2A"/>
                </a:solidFill>
                <a:ea typeface="Cafe24 Ssurround"/>
              </a:rPr>
              <a:t>전조작기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89600" y="7912100"/>
            <a:ext cx="34163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자아중심성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직관적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사고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물활론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상징적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기능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타율적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도덕성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중심화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(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집중성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),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비가역적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사고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대상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영속성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획득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보존개념을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이해하기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시작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47200" y="6972300"/>
            <a:ext cx="3213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 spc="-200">
                <a:solidFill>
                  <a:srgbClr val="2A2A2A"/>
                </a:solidFill>
                <a:ea typeface="Cafe24 Ssurround"/>
              </a:rPr>
              <a:t>구체적</a:t>
            </a:r>
            <a:r>
              <a:rPr lang="en-US" sz="4200" b="0" i="0" u="none" strike="noStrike" spc="-2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200" b="0" i="0" u="none" strike="noStrike" spc="-200">
                <a:solidFill>
                  <a:srgbClr val="2A2A2A"/>
                </a:solidFill>
                <a:ea typeface="Cafe24 Ssurround"/>
              </a:rPr>
              <a:t>조작기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90100" y="7912100"/>
            <a:ext cx="29845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경험에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기초한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사고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논리적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사고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보존개념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획득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분류화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서열화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탈중심화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가역적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사고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자율적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도덕성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조합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기술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17500" y="6972300"/>
            <a:ext cx="32131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 spc="-200">
                <a:solidFill>
                  <a:srgbClr val="2A2A2A"/>
                </a:solidFill>
                <a:ea typeface="Cafe24 Ssurround"/>
              </a:rPr>
              <a:t>형식적</a:t>
            </a:r>
            <a:r>
              <a:rPr lang="en-US" sz="4200" b="0" i="0" u="none" strike="noStrike" spc="-2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4200" b="0" i="0" u="none" strike="noStrike" spc="-200">
                <a:solidFill>
                  <a:srgbClr val="2A2A2A"/>
                </a:solidFill>
                <a:ea typeface="Cafe24 Ssurround"/>
              </a:rPr>
              <a:t>조작기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62000" y="7912100"/>
            <a:ext cx="2311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추상적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사고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가설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연역적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추론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,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조합적</a:t>
            </a:r>
            <a:r>
              <a:rPr lang="en-US" sz="19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1900" b="0" i="0" u="none" strike="noStrike" spc="-100">
                <a:solidFill>
                  <a:srgbClr val="2A2A2A"/>
                </a:solidFill>
                <a:ea typeface="Cafe24 Ssurround"/>
              </a:rPr>
              <a:t>사고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60700" y="2286000"/>
            <a:ext cx="1346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2A2A2A"/>
                </a:solidFill>
                <a:latin typeface="Noto Sans CJK KR Bold"/>
              </a:rPr>
              <a:t>0 ~ 2 </a:t>
            </a:r>
            <a:r>
              <a:rPr lang="ko-KR" sz="2700" b="0" i="0" u="none" strike="noStrike" spc="-100">
                <a:solidFill>
                  <a:srgbClr val="2A2A2A"/>
                </a:solidFill>
                <a:ea typeface="Noto Sans CJK KR Bold"/>
              </a:rPr>
              <a:t>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80200" y="2286000"/>
            <a:ext cx="1346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2A2A2A"/>
                </a:solidFill>
                <a:latin typeface="Noto Sans CJK KR Bold"/>
              </a:rPr>
              <a:t>2 ~ 7 </a:t>
            </a:r>
            <a:r>
              <a:rPr lang="ko-KR" sz="2700" b="0" i="0" u="none" strike="noStrike" spc="-100">
                <a:solidFill>
                  <a:srgbClr val="2A2A2A"/>
                </a:solidFill>
                <a:ea typeface="Noto Sans CJK KR Bold"/>
              </a:rPr>
              <a:t>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94900" y="2286000"/>
            <a:ext cx="1892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2A2A2A"/>
                </a:solidFill>
                <a:latin typeface="Noto Sans CJK KR Bold"/>
              </a:rPr>
              <a:t>7 ~ 11/12 </a:t>
            </a:r>
            <a:r>
              <a:rPr lang="ko-KR" sz="2700" b="0" i="0" u="none" strike="noStrike" spc="-100">
                <a:solidFill>
                  <a:srgbClr val="2A2A2A"/>
                </a:solidFill>
                <a:ea typeface="Noto Sans CJK KR Bold"/>
              </a:rPr>
              <a:t>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03300" y="2286000"/>
            <a:ext cx="1917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 spc="-100">
                <a:solidFill>
                  <a:srgbClr val="2A2A2A"/>
                </a:solidFill>
                <a:latin typeface="Noto Sans CJK KR Bold"/>
              </a:rPr>
              <a:t>12 ~ </a:t>
            </a:r>
            <a:r>
              <a:rPr lang="ko-KR" sz="2700" b="0" i="0" u="none" strike="noStrike" spc="-100">
                <a:solidFill>
                  <a:srgbClr val="2A2A2A"/>
                </a:solidFill>
                <a:ea typeface="Noto Sans CJK KR Bold"/>
              </a:rPr>
              <a:t>성인기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487900" y="952500"/>
            <a:ext cx="2794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300" b="0" i="0" u="none" strike="noStrike">
                <a:solidFill>
                  <a:srgbClr val="2A2A2A"/>
                </a:solidFill>
                <a:latin typeface="Baloo Da 2 Bold"/>
              </a:rPr>
              <a:t>PROBLEM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5130800"/>
            <a:ext cx="4483100" cy="448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131300" y="673100"/>
            <a:ext cx="4483100" cy="448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73600" y="5130800"/>
            <a:ext cx="4483100" cy="448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4673600" y="673100"/>
            <a:ext cx="4483100" cy="448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700000">
            <a:off x="8229600" y="4216400"/>
            <a:ext cx="1841500" cy="184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499100" y="1447800"/>
            <a:ext cx="28067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  <a:t>멀티센서리</a:t>
            </a:r>
            <a:r>
              <a:rPr lang="en-US" sz="4200" b="0" i="0" u="none" strike="noStrike" spc="-300">
                <a:solidFill>
                  <a:srgbClr val="515050"/>
                </a:solidFill>
                <a:latin typeface="Cafe24 Ssurround"/>
              </a:rPr>
              <a:t> </a:t>
            </a:r>
            <a: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  <a:t>학습법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08600" y="2959100"/>
            <a:ext cx="32512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464"/>
              </a:lnSpc>
            </a:pP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시각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,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청각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,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촉각을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동시에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활용하는</a:t>
            </a:r>
          </a:p>
          <a:p>
            <a:pPr lvl="0" algn="ctr">
              <a:lnSpc>
                <a:spcPct val="112464"/>
              </a:lnSpc>
            </a:pP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학습법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55000"/>
          </a:blip>
          <a:stretch>
            <a:fillRect/>
          </a:stretch>
        </p:blipFill>
        <p:spPr>
          <a:xfrm>
            <a:off x="5499100" y="2679700"/>
            <a:ext cx="2819400" cy="177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9906000" y="1447800"/>
            <a:ext cx="28067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  <a:t>게임</a:t>
            </a:r>
            <a:r>
              <a:rPr lang="en-US" sz="4200" b="0" i="0" u="none" strike="noStrike" spc="-300">
                <a:solidFill>
                  <a:srgbClr val="515050"/>
                </a:solidFill>
                <a:latin typeface="Cafe24 Ssurround"/>
              </a:rPr>
              <a:t> </a:t>
            </a:r>
            <a: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  <a:t>기반</a:t>
            </a:r>
          </a:p>
          <a:p>
            <a:pPr lvl="0" algn="ctr">
              <a:lnSpc>
                <a:spcPct val="91714"/>
              </a:lnSpc>
            </a:pPr>
            <a: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  <a:t>학습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15500" y="2997200"/>
            <a:ext cx="32512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464"/>
              </a:lnSpc>
            </a:pP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디지털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게임을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활용한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학습법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55000"/>
          </a:blip>
          <a:stretch>
            <a:fillRect/>
          </a:stretch>
        </p:blipFill>
        <p:spPr>
          <a:xfrm>
            <a:off x="9906000" y="2679700"/>
            <a:ext cx="2819400" cy="177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499100" y="6134100"/>
            <a:ext cx="2806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  <a:t>단계적</a:t>
            </a:r>
            <a:r>
              <a:rPr lang="en-US" sz="4200" b="0" i="0" u="none" strike="noStrike" spc="-300">
                <a:solidFill>
                  <a:srgbClr val="515050"/>
                </a:solidFill>
                <a:latin typeface="Cafe24 Ssurround"/>
              </a:rPr>
              <a:t> </a:t>
            </a:r>
            <a: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  <a:t>학습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08600" y="7353300"/>
            <a:ext cx="32512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464"/>
              </a:lnSpc>
            </a:pP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이해할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수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있는</a:t>
            </a:r>
            <a:b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</a:b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수준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보다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더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나갈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수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있는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학습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55000"/>
          </a:blip>
          <a:stretch>
            <a:fillRect/>
          </a:stretch>
        </p:blipFill>
        <p:spPr>
          <a:xfrm>
            <a:off x="5499100" y="7073900"/>
            <a:ext cx="2819400" cy="177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9906000" y="5842000"/>
            <a:ext cx="28067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714"/>
              </a:lnSpc>
            </a:pPr>
            <a: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  <a:t>의미</a:t>
            </a:r>
            <a:r>
              <a:rPr lang="en-US" sz="4200" b="0" i="0" u="none" strike="noStrike" spc="-300">
                <a:solidFill>
                  <a:srgbClr val="515050"/>
                </a:solidFill>
                <a:latin typeface="Cafe24 Ssurround"/>
              </a:rPr>
              <a:t> </a:t>
            </a:r>
            <a: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  <a:t>연결과</a:t>
            </a:r>
            <a:b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</a:br>
            <a: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  <a:t>문맥</a:t>
            </a:r>
            <a:r>
              <a:rPr lang="en-US" sz="4200" b="0" i="0" u="none" strike="noStrike" spc="-300">
                <a:solidFill>
                  <a:srgbClr val="515050"/>
                </a:solidFill>
                <a:latin typeface="Cafe24 Ssurround"/>
              </a:rPr>
              <a:t> </a:t>
            </a:r>
            <a:r>
              <a:rPr lang="ko-KR" sz="4200" b="0" i="0" u="none" strike="noStrike" spc="-300">
                <a:solidFill>
                  <a:srgbClr val="515050"/>
                </a:solidFill>
                <a:ea typeface="Cafe24 Ssurround"/>
              </a:rPr>
              <a:t>학습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15500" y="7391400"/>
            <a:ext cx="32512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464"/>
              </a:lnSpc>
            </a:pP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문장과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이야기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속에서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배우는</a:t>
            </a:r>
            <a:r>
              <a:rPr lang="en-US" sz="3000" b="0" i="0" u="none" strike="noStrike">
                <a:solidFill>
                  <a:srgbClr val="676767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676767"/>
                </a:solidFill>
                <a:ea typeface="Cafe24 Ssurround air"/>
              </a:rPr>
              <a:t>학습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>
            <a:alphaModFix amt="55000"/>
          </a:blip>
          <a:stretch>
            <a:fillRect/>
          </a:stretch>
        </p:blipFill>
        <p:spPr>
          <a:xfrm>
            <a:off x="9906000" y="7073900"/>
            <a:ext cx="2819400" cy="17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alphaModFix amt="75000"/>
          </a:blip>
          <a:stretch>
            <a:fillRect/>
          </a:stretch>
        </p:blipFill>
        <p:spPr>
          <a:xfrm>
            <a:off x="8534400" y="4635500"/>
            <a:ext cx="11811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200"/>
            <a:ext cx="17564100" cy="9372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424400" y="1079500"/>
            <a:ext cx="3429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300" b="0" i="0" u="none" strike="noStrike" dirty="0" smtClean="0">
                <a:solidFill>
                  <a:srgbClr val="2A2A2A"/>
                </a:solidFill>
                <a:latin typeface="Baloo Da 2 Bold"/>
              </a:rPr>
              <a:t>GOA</a:t>
            </a:r>
          </a:p>
          <a:p>
            <a:pPr lvl="0" algn="ctr">
              <a:lnSpc>
                <a:spcPct val="107899"/>
              </a:lnSpc>
            </a:pPr>
            <a:r>
              <a:rPr lang="en-US" sz="2300" b="0" i="0" u="none" strike="noStrike" dirty="0" smtClean="0">
                <a:solidFill>
                  <a:srgbClr val="2A2A2A"/>
                </a:solidFill>
                <a:latin typeface="Baloo Da 2 Bold"/>
              </a:rPr>
              <a:t>L</a:t>
            </a:r>
          </a:p>
          <a:p>
            <a:pPr lvl="0" algn="ctr">
              <a:lnSpc>
                <a:spcPct val="107899"/>
              </a:lnSpc>
            </a:pPr>
            <a:r>
              <a:rPr lang="en-US" sz="2300" b="0" i="0" u="none" strike="noStrike" dirty="0" smtClean="0">
                <a:solidFill>
                  <a:srgbClr val="2A2A2A"/>
                </a:solidFill>
                <a:latin typeface="Baloo Da 2 Bold"/>
              </a:rPr>
              <a:t>S</a:t>
            </a:r>
            <a:endParaRPr lang="en-US" sz="2300" b="0" i="0" u="none" strike="noStrike" dirty="0">
              <a:solidFill>
                <a:srgbClr val="2A2A2A"/>
              </a:solidFill>
              <a:latin typeface="Baloo Da 2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95900" y="8089900"/>
            <a:ext cx="4318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sz="2000" b="1" i="0" u="none" strike="noStrike">
                <a:solidFill>
                  <a:srgbClr val="787878"/>
                </a:solidFill>
                <a:ea typeface="Cafe24 Ssurround"/>
              </a:rPr>
              <a:t>게임</a:t>
            </a:r>
            <a:r>
              <a:rPr lang="en-US" sz="2000" b="1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Cafe24 Ssurround"/>
              </a:rPr>
              <a:t>형식의</a:t>
            </a:r>
            <a:r>
              <a:rPr lang="en-US" sz="2000" b="1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Cafe24 Ssurround"/>
              </a:rPr>
              <a:t>단어</a:t>
            </a:r>
            <a:r>
              <a:rPr lang="en-US" sz="2000" b="1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Cafe24 Ssurround"/>
              </a:rPr>
              <a:t>학습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은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아이들이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쉽게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지루해하지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않고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짧은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학습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시간을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효과적으로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활용할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수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있게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도와줍니다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57800" y="7442200"/>
            <a:ext cx="384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5490"/>
              </a:lnSpc>
            </a:pPr>
            <a:r>
              <a:rPr lang="ko-KR" sz="3500" b="0" i="0" u="none" strike="noStrike" spc="-100">
                <a:solidFill>
                  <a:srgbClr val="2A2A2A"/>
                </a:solidFill>
                <a:ea typeface="Cafe24 Ssurround"/>
              </a:rPr>
              <a:t>단기</a:t>
            </a:r>
            <a:r>
              <a:rPr lang="en-US" sz="35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500" b="0" i="0" u="none" strike="noStrike" spc="-100">
                <a:solidFill>
                  <a:srgbClr val="2A2A2A"/>
                </a:solidFill>
                <a:ea typeface="Cafe24 Ssurround"/>
              </a:rPr>
              <a:t>언어</a:t>
            </a:r>
            <a:r>
              <a:rPr lang="en-US" sz="35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500" b="0" i="0" u="none" strike="noStrike" spc="-100">
                <a:solidFill>
                  <a:srgbClr val="2A2A2A"/>
                </a:solidFill>
                <a:ea typeface="Cafe24 Ssurround"/>
              </a:rPr>
              <a:t>성장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81000" y="8089900"/>
            <a:ext cx="4064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학습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앱을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통해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자녀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교육을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지원하고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아이들이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초등학교에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입학하기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전부터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교육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격차를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줄일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수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있습니다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65200" y="7442200"/>
            <a:ext cx="3251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3500" b="0" i="0" u="none" strike="noStrike" spc="-100">
                <a:solidFill>
                  <a:srgbClr val="2A2A2A"/>
                </a:solidFill>
                <a:ea typeface="Cafe24 Ssurround"/>
              </a:rPr>
              <a:t>육아</a:t>
            </a:r>
            <a:r>
              <a:rPr lang="en-US" sz="35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500" b="0" i="0" u="none" strike="noStrike" spc="-100">
                <a:solidFill>
                  <a:srgbClr val="2A2A2A"/>
                </a:solidFill>
                <a:ea typeface="Cafe24 Ssurround"/>
              </a:rPr>
              <a:t>갭</a:t>
            </a:r>
            <a:r>
              <a:rPr lang="en-US" sz="35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500" b="0" i="0" u="none" strike="noStrike" spc="-100">
                <a:solidFill>
                  <a:srgbClr val="2A2A2A"/>
                </a:solidFill>
                <a:ea typeface="Cafe24 Ssurround"/>
              </a:rPr>
              <a:t>감소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04300" y="1638300"/>
            <a:ext cx="4457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시각적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자극과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언어적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자극을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동시에</a:t>
            </a:r>
            <a:br>
              <a:rPr lang="ko-KR" sz="2000" b="0" i="0" u="none" strike="noStrike">
                <a:solidFill>
                  <a:srgbClr val="787878"/>
                </a:solidFill>
                <a:ea typeface="Cafe24 Ssurround"/>
              </a:rPr>
            </a:b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활용해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학습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효과를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높이고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,</a:t>
            </a:r>
            <a:b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</a:b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추상적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사고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능력을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Cafe24 Ssurround"/>
              </a:rPr>
              <a:t>강화합니다</a:t>
            </a:r>
            <a:r>
              <a:rPr lang="en-US" sz="2000" b="0" i="0" u="none" strike="noStrike">
                <a:solidFill>
                  <a:srgbClr val="787878"/>
                </a:solidFill>
                <a:latin typeface="Cafe24 Ssurroun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86900" y="1104900"/>
            <a:ext cx="3568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5490"/>
              </a:lnSpc>
            </a:pPr>
            <a:r>
              <a:rPr lang="ko-KR" sz="3500" b="0" i="0" u="none" strike="noStrike" spc="-100">
                <a:solidFill>
                  <a:srgbClr val="2A2A2A"/>
                </a:solidFill>
                <a:ea typeface="Cafe24 Ssurround"/>
              </a:rPr>
              <a:t>인지</a:t>
            </a:r>
            <a:r>
              <a:rPr lang="en-US" sz="35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500" b="0" i="0" u="none" strike="noStrike" spc="-100">
                <a:solidFill>
                  <a:srgbClr val="2A2A2A"/>
                </a:solidFill>
                <a:ea typeface="Cafe24 Ssurround"/>
              </a:rPr>
              <a:t>능력</a:t>
            </a:r>
            <a:r>
              <a:rPr lang="en-US" sz="3500" b="0" i="0" u="none" strike="noStrike" spc="-100">
                <a:solidFill>
                  <a:srgbClr val="2A2A2A"/>
                </a:solidFill>
                <a:latin typeface="Cafe24 Ssurround"/>
              </a:rPr>
              <a:t> </a:t>
            </a:r>
            <a:r>
              <a:rPr lang="ko-KR" sz="3500" b="0" i="0" u="none" strike="noStrike" spc="-100">
                <a:solidFill>
                  <a:srgbClr val="2A2A2A"/>
                </a:solidFill>
                <a:ea typeface="Cafe24 Ssurround"/>
              </a:rPr>
              <a:t>상승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3289300"/>
            <a:ext cx="6845300" cy="322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100" y="5715000"/>
            <a:ext cx="1600200" cy="160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0" y="2679700"/>
            <a:ext cx="1600200" cy="160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5200" y="5715000"/>
            <a:ext cx="1600200" cy="160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4699000"/>
            <a:ext cx="4025900" cy="402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5943600"/>
            <a:ext cx="1244600" cy="1244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3700" y="2794000"/>
            <a:ext cx="1333500" cy="133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0" y="5892800"/>
            <a:ext cx="1244600" cy="1244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1300" y="6946900"/>
            <a:ext cx="1701800" cy="167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40000">
            <a:off x="5626100" y="5410200"/>
            <a:ext cx="685800" cy="1206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2700" y="6019800"/>
            <a:ext cx="3454400" cy="292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9900" y="6083300"/>
            <a:ext cx="1092200" cy="952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537700" y="5295900"/>
            <a:ext cx="33655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4660"/>
              </a:lnSpc>
            </a:pPr>
            <a:r>
              <a:rPr lang="ko-KR" sz="6000" b="0" i="0" u="none" strike="noStrike">
                <a:solidFill>
                  <a:srgbClr val="2A2A2A"/>
                </a:solidFill>
                <a:ea typeface="Cafe24 Ssurround"/>
              </a:rPr>
              <a:t>핵심</a:t>
            </a:r>
          </a:p>
          <a:p>
            <a:pPr lvl="0" algn="ctr">
              <a:lnSpc>
                <a:spcPct val="84660"/>
              </a:lnSpc>
            </a:pPr>
            <a:r>
              <a:rPr lang="ko-KR" sz="6000" b="0" i="0" u="none" strike="noStrike">
                <a:solidFill>
                  <a:srgbClr val="2A2A2A"/>
                </a:solidFill>
                <a:ea typeface="Cafe24 Ssurround"/>
              </a:rPr>
              <a:t>목표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76400" y="1168400"/>
            <a:ext cx="31877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5490"/>
              </a:lnSpc>
            </a:pPr>
            <a:r>
              <a:rPr lang="ko-KR" sz="10000" b="0" i="0" u="none" strike="noStrike">
                <a:solidFill>
                  <a:srgbClr val="2A2A2A"/>
                </a:solidFill>
                <a:ea typeface="Cafe24 Ssurround"/>
              </a:rPr>
              <a:t>목표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6400" y="2946400"/>
            <a:ext cx="3009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A2A2A"/>
                </a:solidFill>
                <a:ea typeface="Cafe24 Ssurround air"/>
              </a:rPr>
              <a:t>아이들을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 air"/>
              </a:rPr>
              <a:t>위한</a:t>
            </a:r>
          </a:p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A2A2A"/>
                </a:solidFill>
                <a:ea typeface="Cafe24 Ssurround air"/>
              </a:rPr>
              <a:t>지속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 air"/>
              </a:rPr>
              <a:t>가능형</a:t>
            </a:r>
          </a:p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A2A2A"/>
                </a:solidFill>
                <a:ea typeface="Cafe24 Ssurround air"/>
              </a:rPr>
              <a:t>단어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 air"/>
              </a:rPr>
              <a:t>학습</a:t>
            </a:r>
            <a:r>
              <a:rPr lang="en-US" sz="3000" b="0" i="0" u="none" strike="noStrike">
                <a:solidFill>
                  <a:srgbClr val="2A2A2A"/>
                </a:solidFill>
                <a:latin typeface="Cafe24 Ssurround air"/>
              </a:rPr>
              <a:t> </a:t>
            </a:r>
            <a:r>
              <a:rPr lang="ko-KR" sz="3000" b="0" i="0" u="none" strike="noStrike">
                <a:solidFill>
                  <a:srgbClr val="2A2A2A"/>
                </a:solidFill>
                <a:ea typeface="Cafe24 Ssurround air"/>
              </a:rPr>
              <a:t>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576</Words>
  <Application>Microsoft Office PowerPoint</Application>
  <PresentationFormat>사용자 지정</PresentationFormat>
  <Paragraphs>193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Calibri</vt:lpstr>
      <vt:lpstr>Baloo Da 2 Bold</vt:lpstr>
      <vt:lpstr>맑은 고딕</vt:lpstr>
      <vt:lpstr>Noto Sans CJK KR Bold</vt:lpstr>
      <vt:lpstr>Cafe24 Ssurround</vt:lpstr>
      <vt:lpstr>Pretendard Regular</vt:lpstr>
      <vt:lpstr>Arial</vt:lpstr>
      <vt:lpstr>Cafe24 Ssurround air</vt:lpstr>
      <vt:lpstr>Noto Sans CJK KR Regular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8</cp:revision>
  <dcterms:created xsi:type="dcterms:W3CDTF">2006-08-16T00:00:00Z</dcterms:created>
  <dcterms:modified xsi:type="dcterms:W3CDTF">2024-10-11T00:09:52Z</dcterms:modified>
</cp:coreProperties>
</file>